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sldIdLst>
    <p:sldId id="256" r:id="rId2"/>
    <p:sldId id="257" r:id="rId3"/>
    <p:sldId id="261" r:id="rId4"/>
    <p:sldId id="262"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8" d="100"/>
          <a:sy n="128" d="100"/>
        </p:scale>
        <p:origin x="456" y="1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GB"/>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FF25C0F-3693-400D-93B0-A2DB0C96B1D1}" type="datetimeFigureOut">
              <a:rPr lang="en-GB" smtClean="0"/>
              <a:t>21/09/2022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EBF062-461E-4AB7-89C5-69FBFFF1BAA8}"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6015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FF25C0F-3693-400D-93B0-A2DB0C96B1D1}" type="datetimeFigureOut">
              <a:rPr lang="en-GB" smtClean="0"/>
              <a:t>21/09/2022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EBF062-461E-4AB7-89C5-69FBFFF1BAA8}" type="slidenum">
              <a:rPr lang="en-GB" smtClean="0"/>
              <a:t>‹#›</a:t>
            </a:fld>
            <a:endParaRPr lang="en-GB"/>
          </a:p>
        </p:txBody>
      </p:sp>
    </p:spTree>
    <p:extLst>
      <p:ext uri="{BB962C8B-B14F-4D97-AF65-F5344CB8AC3E}">
        <p14:creationId xmlns:p14="http://schemas.microsoft.com/office/powerpoint/2010/main" val="3264941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GB"/>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FF25C0F-3693-400D-93B0-A2DB0C96B1D1}" type="datetimeFigureOut">
              <a:rPr lang="en-GB" smtClean="0"/>
              <a:t>21/09/2022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EBF062-461E-4AB7-89C5-69FBFFF1BAA8}"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5624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F25C0F-3693-400D-93B0-A2DB0C96B1D1}" type="datetimeFigureOut">
              <a:rPr lang="en-GB" smtClean="0"/>
              <a:t>21/09/2022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EBF062-461E-4AB7-89C5-69FBFFF1BAA8}" type="slidenum">
              <a:rPr lang="en-GB" smtClean="0"/>
              <a:t>‹#›</a:t>
            </a:fld>
            <a:endParaRPr lang="en-GB"/>
          </a:p>
        </p:txBody>
      </p:sp>
    </p:spTree>
    <p:extLst>
      <p:ext uri="{BB962C8B-B14F-4D97-AF65-F5344CB8AC3E}">
        <p14:creationId xmlns:p14="http://schemas.microsoft.com/office/powerpoint/2010/main" val="2775471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FF25C0F-3693-400D-93B0-A2DB0C96B1D1}" type="datetimeFigureOut">
              <a:rPr lang="en-GB" smtClean="0"/>
              <a:t>21/09/2022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EBF062-461E-4AB7-89C5-69FBFFF1BAA8}" type="slidenum">
              <a:rPr lang="en-GB" smtClean="0"/>
              <a:t>‹#›</a:t>
            </a:fld>
            <a:endParaRPr lang="en-GB"/>
          </a:p>
        </p:txBody>
      </p:sp>
    </p:spTree>
    <p:extLst>
      <p:ext uri="{BB962C8B-B14F-4D97-AF65-F5344CB8AC3E}">
        <p14:creationId xmlns:p14="http://schemas.microsoft.com/office/powerpoint/2010/main" val="2801095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GB"/>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FF25C0F-3693-400D-93B0-A2DB0C96B1D1}" type="datetimeFigureOut">
              <a:rPr lang="en-GB" smtClean="0"/>
              <a:t>21/09/2022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EBF062-461E-4AB7-89C5-69FBFFF1BAA8}"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6861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GB"/>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FF25C0F-3693-400D-93B0-A2DB0C96B1D1}" type="datetimeFigureOut">
              <a:rPr lang="en-GB" smtClean="0"/>
              <a:t>21/09/2022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EBF062-461E-4AB7-89C5-69FBFFF1BAA8}" type="slidenum">
              <a:rPr lang="en-GB" smtClean="0"/>
              <a:t>‹#›</a:t>
            </a:fld>
            <a:endParaRPr lang="en-GB"/>
          </a:p>
        </p:txBody>
      </p:sp>
    </p:spTree>
    <p:extLst>
      <p:ext uri="{BB962C8B-B14F-4D97-AF65-F5344CB8AC3E}">
        <p14:creationId xmlns:p14="http://schemas.microsoft.com/office/powerpoint/2010/main" val="4251182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GB"/>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FF25C0F-3693-400D-93B0-A2DB0C96B1D1}" type="datetimeFigureOut">
              <a:rPr lang="en-GB" smtClean="0"/>
              <a:t>21/09/2022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EEBF062-461E-4AB7-89C5-69FBFFF1BAA8}" type="slidenum">
              <a:rPr lang="en-GB" smtClean="0"/>
              <a:t>‹#›</a:t>
            </a:fld>
            <a:endParaRPr lang="en-GB"/>
          </a:p>
        </p:txBody>
      </p:sp>
    </p:spTree>
    <p:extLst>
      <p:ext uri="{BB962C8B-B14F-4D97-AF65-F5344CB8AC3E}">
        <p14:creationId xmlns:p14="http://schemas.microsoft.com/office/powerpoint/2010/main" val="2117975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FF25C0F-3693-400D-93B0-A2DB0C96B1D1}" type="datetimeFigureOut">
              <a:rPr lang="en-GB" smtClean="0"/>
              <a:t>21/09/2022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EEBF062-461E-4AB7-89C5-69FBFFF1BAA8}" type="slidenum">
              <a:rPr lang="en-GB" smtClean="0"/>
              <a:t>‹#›</a:t>
            </a:fld>
            <a:endParaRPr lang="en-GB"/>
          </a:p>
        </p:txBody>
      </p:sp>
    </p:spTree>
    <p:extLst>
      <p:ext uri="{BB962C8B-B14F-4D97-AF65-F5344CB8AC3E}">
        <p14:creationId xmlns:p14="http://schemas.microsoft.com/office/powerpoint/2010/main" val="3383067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F25C0F-3693-400D-93B0-A2DB0C96B1D1}" type="datetimeFigureOut">
              <a:rPr lang="en-GB" smtClean="0"/>
              <a:t>21/09/2022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EEBF062-461E-4AB7-89C5-69FBFFF1BAA8}" type="slidenum">
              <a:rPr lang="en-GB" smtClean="0"/>
              <a:t>‹#›</a:t>
            </a:fld>
            <a:endParaRPr lang="en-GB"/>
          </a:p>
        </p:txBody>
      </p:sp>
    </p:spTree>
    <p:extLst>
      <p:ext uri="{BB962C8B-B14F-4D97-AF65-F5344CB8AC3E}">
        <p14:creationId xmlns:p14="http://schemas.microsoft.com/office/powerpoint/2010/main" val="1246424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GB"/>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EFF25C0F-3693-400D-93B0-A2DB0C96B1D1}" type="datetimeFigureOut">
              <a:rPr lang="en-GB" smtClean="0"/>
              <a:t>21/09/2022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EBF062-461E-4AB7-89C5-69FBFFF1BAA8}" type="slidenum">
              <a:rPr lang="en-GB" smtClean="0"/>
              <a:t>‹#›</a:t>
            </a:fld>
            <a:endParaRPr lang="en-GB"/>
          </a:p>
        </p:txBody>
      </p:sp>
    </p:spTree>
    <p:extLst>
      <p:ext uri="{BB962C8B-B14F-4D97-AF65-F5344CB8AC3E}">
        <p14:creationId xmlns:p14="http://schemas.microsoft.com/office/powerpoint/2010/main" val="943868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GB"/>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EFF25C0F-3693-400D-93B0-A2DB0C96B1D1}" type="datetimeFigureOut">
              <a:rPr lang="en-GB" smtClean="0"/>
              <a:t>21/09/2022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EBF062-461E-4AB7-89C5-69FBFFF1BAA8}"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232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FF25C0F-3693-400D-93B0-A2DB0C96B1D1}" type="datetimeFigureOut">
              <a:rPr lang="en-GB" smtClean="0"/>
              <a:t>21/09/2022</a:t>
            </a:fld>
            <a:endParaRPr lang="en-GB"/>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EEBF062-461E-4AB7-89C5-69FBFFF1BAA8}"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661462"/>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ctivehistory.co.uk"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8" name="Rectangle 1030">
            <a:extLst>
              <a:ext uri="{FF2B5EF4-FFF2-40B4-BE49-F238E27FC236}">
                <a16:creationId xmlns:a16="http://schemas.microsoft.com/office/drawing/2014/main" id="{B8D726A5-7900-41B4-8D49-49B4A2010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731043AC-5BD7-59DC-1BE8-372C82B15B3E}"/>
              </a:ext>
            </a:extLst>
          </p:cNvPr>
          <p:cNvPicPr>
            <a:picLocks noChangeAspect="1" noChangeArrowheads="1"/>
          </p:cNvPicPr>
          <p:nvPr/>
        </p:nvPicPr>
        <p:blipFill rotWithShape="1">
          <a:blip r:embed="rId2">
            <a:alphaModFix amt="45000"/>
            <a:extLst>
              <a:ext uri="{28A0092B-C50C-407E-A947-70E740481C1C}">
                <a14:useLocalDpi xmlns:a14="http://schemas.microsoft.com/office/drawing/2010/main" val="0"/>
              </a:ext>
            </a:extLst>
          </a:blip>
          <a:srcRect r="25"/>
          <a:stretch/>
        </p:blipFill>
        <p:spPr bwMode="auto">
          <a:xfrm>
            <a:off x="20" y="-1"/>
            <a:ext cx="1218893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43467" y="643467"/>
            <a:ext cx="7164674" cy="5571066"/>
          </a:xfrm>
        </p:spPr>
        <p:txBody>
          <a:bodyPr>
            <a:normAutofit/>
          </a:bodyPr>
          <a:lstStyle/>
          <a:p>
            <a:r>
              <a:rPr lang="en-GB" sz="6600">
                <a:solidFill>
                  <a:schemeClr val="tx1"/>
                </a:solidFill>
              </a:rPr>
              <a:t>Operation POTSDAM</a:t>
            </a:r>
          </a:p>
        </p:txBody>
      </p:sp>
      <p:sp>
        <p:nvSpPr>
          <p:cNvPr id="3" name="Subtitle 2"/>
          <p:cNvSpPr>
            <a:spLocks noGrp="1"/>
          </p:cNvSpPr>
          <p:nvPr>
            <p:ph type="subTitle" idx="1"/>
          </p:nvPr>
        </p:nvSpPr>
        <p:spPr>
          <a:xfrm>
            <a:off x="8451608" y="643467"/>
            <a:ext cx="3096926" cy="5571066"/>
          </a:xfrm>
        </p:spPr>
        <p:txBody>
          <a:bodyPr>
            <a:normAutofit/>
          </a:bodyPr>
          <a:lstStyle/>
          <a:p>
            <a:r>
              <a:rPr lang="en-GB" sz="2000">
                <a:solidFill>
                  <a:schemeClr val="tx1"/>
                </a:solidFill>
              </a:rPr>
              <a:t>Jailbreak mission: 1945</a:t>
            </a:r>
          </a:p>
          <a:p>
            <a:r>
              <a:rPr lang="en-GB" sz="2000">
                <a:solidFill>
                  <a:schemeClr val="tx1"/>
                </a:solidFill>
              </a:rPr>
              <a:t>By </a:t>
            </a:r>
            <a:r>
              <a:rPr lang="en-GB" sz="2000">
                <a:solidFill>
                  <a:schemeClr val="tx1"/>
                </a:solidFill>
                <a:hlinkClick r:id="rId3"/>
              </a:rPr>
              <a:t>www.activehistory.co.uk</a:t>
            </a:r>
            <a:r>
              <a:rPr lang="en-GB" sz="2000">
                <a:solidFill>
                  <a:schemeClr val="tx1"/>
                </a:solidFill>
              </a:rPr>
              <a:t> </a:t>
            </a:r>
          </a:p>
        </p:txBody>
      </p:sp>
      <p:cxnSp>
        <p:nvCxnSpPr>
          <p:cNvPr id="1033" name="Straight Connector 1032">
            <a:extLst>
              <a:ext uri="{FF2B5EF4-FFF2-40B4-BE49-F238E27FC236}">
                <a16:creationId xmlns:a16="http://schemas.microsoft.com/office/drawing/2014/main" id="{46E49661-E258-450C-8150-A91A6B30D1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828800"/>
            <a:ext cx="0" cy="3200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30313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Your mission</a:t>
            </a:r>
          </a:p>
        </p:txBody>
      </p:sp>
      <p:sp>
        <p:nvSpPr>
          <p:cNvPr id="3" name="Content Placeholder 2"/>
          <p:cNvSpPr>
            <a:spLocks noGrp="1"/>
          </p:cNvSpPr>
          <p:nvPr>
            <p:ph sz="quarter" idx="13"/>
          </p:nvPr>
        </p:nvSpPr>
        <p:spPr>
          <a:xfrm>
            <a:off x="685800" y="2063396"/>
            <a:ext cx="11250827" cy="4386831"/>
          </a:xfrm>
        </p:spPr>
        <p:txBody>
          <a:bodyPr>
            <a:normAutofit fontScale="92500"/>
          </a:bodyPr>
          <a:lstStyle/>
          <a:p>
            <a:r>
              <a:rPr lang="en-GB" dirty="0"/>
              <a:t>It is July 1945. Hitler is dead, Nazi Germany has surrendered, and you are part of President Truman’s American delegation which has arrived at the Potsdam conference just outside of war-torn Berlin. Here, you have been meeting with British Prime Minister Winston Churchill and Soviet premier Josef Stalin to agree upon the shape of the post-war world.</a:t>
            </a:r>
          </a:p>
          <a:p>
            <a:r>
              <a:rPr lang="en-GB" dirty="0"/>
              <a:t>You have discovered that the Soviets have been bugging President Truman’s room, which is a massive security breach that will compromise his negotiating position. </a:t>
            </a:r>
          </a:p>
          <a:p>
            <a:r>
              <a:rPr lang="en-GB" dirty="0"/>
              <a:t>Unfortunately your conference room was bugged too and you have been locked inside it by the Soviet delegation so that they can continue to listen to Truman’s top-secret meeting which starts in 40 minutes…</a:t>
            </a:r>
          </a:p>
          <a:p>
            <a:r>
              <a:rPr lang="en-GB" dirty="0"/>
              <a:t>You must find a way to unlock the door to warn Truman and prevent the Soviets thwarting his objectives!</a:t>
            </a:r>
          </a:p>
          <a:p>
            <a:r>
              <a:rPr lang="en-GB" dirty="0"/>
              <a:t>The location of the key is inside the box at the </a:t>
            </a:r>
            <a:r>
              <a:rPr lang="en-GB" dirty="0" err="1"/>
              <a:t>center</a:t>
            </a:r>
            <a:r>
              <a:rPr lang="en-GB" dirty="0"/>
              <a:t> of the room</a:t>
            </a:r>
          </a:p>
          <a:p>
            <a:r>
              <a:rPr lang="en-GB" dirty="0"/>
              <a:t>Now listen carefully to what follows to find out how to crack the code for freedom!</a:t>
            </a:r>
          </a:p>
          <a:p>
            <a:endParaRPr lang="en-GB" dirty="0"/>
          </a:p>
          <a:p>
            <a:endParaRPr lang="en-GB" dirty="0"/>
          </a:p>
        </p:txBody>
      </p:sp>
      <p:pic>
        <p:nvPicPr>
          <p:cNvPr id="2050" name="Picture 2" descr="Harry Truman - Facts, Presidency &amp; WWII - HISTORY">
            <a:extLst>
              <a:ext uri="{FF2B5EF4-FFF2-40B4-BE49-F238E27FC236}">
                <a16:creationId xmlns:a16="http://schemas.microsoft.com/office/drawing/2014/main" id="{E00D73CE-1072-575D-EC07-B61EAC48DB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9959" y="12355"/>
            <a:ext cx="2916240" cy="1641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8579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ESCAPE: WORK AS A TEAM!</a:t>
            </a:r>
          </a:p>
        </p:txBody>
      </p:sp>
      <p:sp>
        <p:nvSpPr>
          <p:cNvPr id="3" name="Content Placeholder 2"/>
          <p:cNvSpPr>
            <a:spLocks noGrp="1"/>
          </p:cNvSpPr>
          <p:nvPr>
            <p:ph idx="1"/>
          </p:nvPr>
        </p:nvSpPr>
        <p:spPr/>
        <p:txBody>
          <a:bodyPr>
            <a:normAutofit fontScale="92500" lnSpcReduction="10000"/>
          </a:bodyPr>
          <a:lstStyle/>
          <a:p>
            <a:pPr lvl="0"/>
            <a:r>
              <a:rPr lang="en-GB" b="1" dirty="0">
                <a:cs typeface="Aharoni" panose="02010803020104030203" pitchFamily="2" charset="-79"/>
              </a:rPr>
              <a:t>Find a mission</a:t>
            </a:r>
            <a:r>
              <a:rPr lang="en-GB" dirty="0">
                <a:cs typeface="Aharoni" panose="02010803020104030203" pitchFamily="2" charset="-79"/>
              </a:rPr>
              <a:t>: The class needs to locate the 10 “missions” hidden around the room which are written on pieces of paper. Whenever one is found, the teacher halts the class and reads out the mission. It is up to the class to decide who should complete this mission and who should carry on looking for the remaining mission slips.</a:t>
            </a:r>
          </a:p>
          <a:p>
            <a:pPr lvl="0"/>
            <a:r>
              <a:rPr lang="en-GB" b="1" dirty="0">
                <a:cs typeface="Aharoni" panose="02010803020104030203" pitchFamily="2" charset="-79"/>
              </a:rPr>
              <a:t>Complete the mission</a:t>
            </a:r>
            <a:r>
              <a:rPr lang="en-GB" dirty="0">
                <a:cs typeface="Aharoni" panose="02010803020104030203" pitchFamily="2" charset="-79"/>
              </a:rPr>
              <a:t>: Each time students feel a 'mission' is completed, they should alert the teacher. The teacher asks all students to pay attention as the mission is read out and the answer provided. If the answer is correct, the next piece of the timeline (starting with the earliest) is then read out and given to the class on a slip of paper. </a:t>
            </a:r>
            <a:r>
              <a:rPr lang="en-GB" dirty="0"/>
              <a:t>If the answer is </a:t>
            </a:r>
            <a:r>
              <a:rPr lang="en-GB" u="sng" dirty="0"/>
              <a:t>correct</a:t>
            </a:r>
            <a:r>
              <a:rPr lang="en-GB" dirty="0"/>
              <a:t>, the next piece of the timeline (starting with the earliest) is then read out and ALL STUDENTS SHOULD TAKE NOTES (the importance of this is clear from the “Final Mission”…). If it is </a:t>
            </a:r>
            <a:r>
              <a:rPr lang="en-GB" u="sng" dirty="0"/>
              <a:t>wrong</a:t>
            </a:r>
            <a:r>
              <a:rPr lang="en-GB" dirty="0"/>
              <a:t>, the class has to “freeze” for 60 (valuable) seconds as a penalty. </a:t>
            </a:r>
            <a:endParaRPr lang="en-GB" dirty="0">
              <a:cs typeface="Aharoni" panose="02010803020104030203" pitchFamily="2" charset="-79"/>
            </a:endParaRPr>
          </a:p>
          <a:p>
            <a:pPr lvl="0"/>
            <a:r>
              <a:rPr lang="en-GB" b="1" dirty="0">
                <a:cs typeface="Aharoni" panose="02010803020104030203" pitchFamily="2" charset="-79"/>
              </a:rPr>
              <a:t>Escape the room</a:t>
            </a:r>
            <a:r>
              <a:rPr lang="en-GB" dirty="0">
                <a:cs typeface="Aharoni" panose="02010803020104030203" pitchFamily="2" charset="-79"/>
              </a:rPr>
              <a:t>: Once the class has the final piece of the timeline, a clue is provided which enables you to solve the final mission and “escape” (</a:t>
            </a:r>
            <a:r>
              <a:rPr lang="en-GB" dirty="0">
                <a:solidFill>
                  <a:srgbClr val="FF0000"/>
                </a:solidFill>
                <a:cs typeface="Aharoni" panose="02010803020104030203" pitchFamily="2" charset="-79"/>
              </a:rPr>
              <a:t>see next slide…!</a:t>
            </a:r>
            <a:r>
              <a:rPr lang="en-GB" dirty="0">
                <a:cs typeface="Aharoni" panose="02010803020104030203" pitchFamily="2" charset="-79"/>
              </a:rPr>
              <a:t>)</a:t>
            </a:r>
          </a:p>
          <a:p>
            <a:endParaRPr lang="en-GB" dirty="0">
              <a:cs typeface="Aharoni" panose="02010803020104030203" pitchFamily="2" charset="-79"/>
            </a:endParaRPr>
          </a:p>
        </p:txBody>
      </p:sp>
    </p:spTree>
    <p:extLst>
      <p:ext uri="{BB962C8B-B14F-4D97-AF65-F5344CB8AC3E}">
        <p14:creationId xmlns:p14="http://schemas.microsoft.com/office/powerpoint/2010/main" val="3899040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final mission</a:t>
            </a:r>
          </a:p>
        </p:txBody>
      </p:sp>
      <p:sp>
        <p:nvSpPr>
          <p:cNvPr id="3" name="Content Placeholder 2"/>
          <p:cNvSpPr>
            <a:spLocks noGrp="1"/>
          </p:cNvSpPr>
          <p:nvPr>
            <p:ph idx="1"/>
          </p:nvPr>
        </p:nvSpPr>
        <p:spPr/>
        <p:txBody>
          <a:bodyPr>
            <a:normAutofit/>
          </a:bodyPr>
          <a:lstStyle/>
          <a:p>
            <a:r>
              <a:rPr lang="en-GB" dirty="0">
                <a:cs typeface="Aharoni" panose="02010803020104030203" pitchFamily="2" charset="-79"/>
              </a:rPr>
              <a:t>Once you have got the full timeline of 10 events, all students will stand around the edge of the room.  The teacher will read out an event.</a:t>
            </a:r>
          </a:p>
          <a:p>
            <a:r>
              <a:rPr lang="en-GB" dirty="0">
                <a:cs typeface="Aharoni" panose="02010803020104030203" pitchFamily="2" charset="-79"/>
              </a:rPr>
              <a:t>The date of this event will unlock ONE of the padlocks. </a:t>
            </a:r>
          </a:p>
          <a:p>
            <a:r>
              <a:rPr lang="en-GB" dirty="0">
                <a:cs typeface="Aharoni" panose="02010803020104030203" pitchFamily="2" charset="-79"/>
              </a:rPr>
              <a:t>One student ONLY will be </a:t>
            </a:r>
            <a:r>
              <a:rPr lang="en-GB" b="1" dirty="0">
                <a:cs typeface="Aharoni" panose="02010803020104030203" pitchFamily="2" charset="-79"/>
              </a:rPr>
              <a:t>nominated</a:t>
            </a:r>
            <a:r>
              <a:rPr lang="en-GB" dirty="0">
                <a:cs typeface="Aharoni" panose="02010803020104030203" pitchFamily="2" charset="-79"/>
              </a:rPr>
              <a:t> to try unlocking a padlock with this clue (they can try as many times and for as many padlocks as they like). </a:t>
            </a:r>
          </a:p>
          <a:p>
            <a:r>
              <a:rPr lang="en-GB" dirty="0">
                <a:cs typeface="Aharoni" panose="02010803020104030203" pitchFamily="2" charset="-79"/>
              </a:rPr>
              <a:t>They have </a:t>
            </a:r>
            <a:r>
              <a:rPr lang="en-GB" b="1" dirty="0">
                <a:cs typeface="Aharoni" panose="02010803020104030203" pitchFamily="2" charset="-79"/>
              </a:rPr>
              <a:t>30 seconds </a:t>
            </a:r>
            <a:r>
              <a:rPr lang="en-GB" dirty="0">
                <a:cs typeface="Aharoni" panose="02010803020104030203" pitchFamily="2" charset="-79"/>
              </a:rPr>
              <a:t>to try unlocking a padlock without any help from the rest of the class.</a:t>
            </a:r>
          </a:p>
          <a:p>
            <a:r>
              <a:rPr lang="en-GB" dirty="0">
                <a:cs typeface="Aharoni" panose="02010803020104030203" pitchFamily="2" charset="-79"/>
              </a:rPr>
              <a:t>If they fail to do so then we have to wait in silence for </a:t>
            </a:r>
            <a:r>
              <a:rPr lang="en-GB" b="1" dirty="0">
                <a:cs typeface="Aharoni" panose="02010803020104030203" pitchFamily="2" charset="-79"/>
              </a:rPr>
              <a:t>one minute </a:t>
            </a:r>
            <a:r>
              <a:rPr lang="en-GB" dirty="0">
                <a:cs typeface="Aharoni" panose="02010803020104030203" pitchFamily="2" charset="-79"/>
              </a:rPr>
              <a:t>till the next person is chosen to try again. All locks need to be unlocked to reveal the final piece of the puzzle!</a:t>
            </a:r>
          </a:p>
        </p:txBody>
      </p:sp>
    </p:spTree>
    <p:extLst>
      <p:ext uri="{BB962C8B-B14F-4D97-AF65-F5344CB8AC3E}">
        <p14:creationId xmlns:p14="http://schemas.microsoft.com/office/powerpoint/2010/main" val="1177205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final mission</a:t>
            </a:r>
          </a:p>
        </p:txBody>
      </p:sp>
      <p:sp>
        <p:nvSpPr>
          <p:cNvPr id="3" name="Content Placeholder 2"/>
          <p:cNvSpPr>
            <a:spLocks noGrp="1"/>
          </p:cNvSpPr>
          <p:nvPr>
            <p:ph idx="1"/>
          </p:nvPr>
        </p:nvSpPr>
        <p:spPr/>
        <p:txBody>
          <a:bodyPr>
            <a:normAutofit fontScale="92500" lnSpcReduction="10000"/>
          </a:bodyPr>
          <a:lstStyle/>
          <a:p>
            <a:r>
              <a:rPr lang="en-GB" dirty="0"/>
              <a:t>Once you have got the full timeline of 10 events, four questions will be privately given on slips of paper to different individuals or pairs of students in the class. </a:t>
            </a:r>
          </a:p>
          <a:p>
            <a:r>
              <a:rPr lang="en-GB" dirty="0"/>
              <a:t>The answer to each clue will be in the form of a digit (0-9).</a:t>
            </a:r>
          </a:p>
          <a:p>
            <a:r>
              <a:rPr lang="en-GB" dirty="0"/>
              <a:t>Each answer will be written on paper and passed back to the teacher.</a:t>
            </a:r>
          </a:p>
          <a:p>
            <a:r>
              <a:rPr lang="en-GB" dirty="0"/>
              <a:t>Once these answers have all been provided, they will complete a phone number.</a:t>
            </a:r>
          </a:p>
          <a:p>
            <a:pPr lvl="0"/>
            <a:r>
              <a:rPr lang="en-GB" dirty="0"/>
              <a:t>Once you have decoded the number, you should ring it.</a:t>
            </a:r>
          </a:p>
          <a:p>
            <a:pPr lvl="0"/>
            <a:r>
              <a:rPr lang="en-GB" dirty="0"/>
              <a:t>You will be asked three security questions to test your knowledge of Cuban affairs.</a:t>
            </a:r>
          </a:p>
          <a:p>
            <a:pPr lvl="0"/>
            <a:r>
              <a:rPr lang="en-GB" dirty="0"/>
              <a:t>If you answer all three successfully, you will be rescued.</a:t>
            </a:r>
          </a:p>
          <a:p>
            <a:pPr lvl="0"/>
            <a:r>
              <a:rPr lang="en-GB" dirty="0"/>
              <a:t>If not, the phone will be put down and it will not be answered again for another five minutes: at which point three fresh questions may be asked…</a:t>
            </a:r>
          </a:p>
          <a:p>
            <a:endParaRPr lang="en-GB" dirty="0"/>
          </a:p>
        </p:txBody>
      </p:sp>
    </p:spTree>
    <p:extLst>
      <p:ext uri="{BB962C8B-B14F-4D97-AF65-F5344CB8AC3E}">
        <p14:creationId xmlns:p14="http://schemas.microsoft.com/office/powerpoint/2010/main" val="856957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{97887CD1-4594-FA4C-B77B-E521828B6EAF}tf10001061</Template>
  <TotalTime>200</TotalTime>
  <Words>724</Words>
  <Application>Microsoft Macintosh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Tw Cen MT</vt:lpstr>
      <vt:lpstr>Tw Cen MT Condensed</vt:lpstr>
      <vt:lpstr>Wingdings 3</vt:lpstr>
      <vt:lpstr>Integral</vt:lpstr>
      <vt:lpstr>Operation POTSDAM</vt:lpstr>
      <vt:lpstr>Your mission</vt:lpstr>
      <vt:lpstr>HOW TO ESCAPE: WORK AS A TEAM!</vt:lpstr>
      <vt:lpstr>The final mission</vt:lpstr>
      <vt:lpstr>The final mission</vt:lpstr>
    </vt:vector>
  </TitlesOfParts>
  <Company>International School Of Toulouse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 bletchley</dc:title>
  <dc:creator>Russel Tarr</dc:creator>
  <cp:lastModifiedBy>Russel Tarr</cp:lastModifiedBy>
  <cp:revision>12</cp:revision>
  <dcterms:created xsi:type="dcterms:W3CDTF">2017-06-02T08:31:06Z</dcterms:created>
  <dcterms:modified xsi:type="dcterms:W3CDTF">2022-09-21T16:25:35Z</dcterms:modified>
</cp:coreProperties>
</file>